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49" r:id="rId2"/>
    <p:sldId id="343" r:id="rId3"/>
    <p:sldId id="351" r:id="rId4"/>
    <p:sldId id="350" r:id="rId5"/>
    <p:sldId id="347" r:id="rId6"/>
    <p:sldId id="352" r:id="rId7"/>
    <p:sldId id="340" r:id="rId8"/>
    <p:sldId id="341" r:id="rId9"/>
    <p:sldId id="339" r:id="rId10"/>
    <p:sldId id="348" r:id="rId11"/>
    <p:sldId id="256" r:id="rId12"/>
    <p:sldId id="294" r:id="rId13"/>
    <p:sldId id="295" r:id="rId14"/>
    <p:sldId id="296" r:id="rId15"/>
    <p:sldId id="306" r:id="rId16"/>
    <p:sldId id="307" r:id="rId17"/>
    <p:sldId id="297" r:id="rId18"/>
    <p:sldId id="353" r:id="rId19"/>
    <p:sldId id="354" r:id="rId20"/>
    <p:sldId id="270" r:id="rId21"/>
    <p:sldId id="298" r:id="rId22"/>
    <p:sldId id="272" r:id="rId23"/>
    <p:sldId id="299" r:id="rId24"/>
    <p:sldId id="301" r:id="rId25"/>
    <p:sldId id="302" r:id="rId26"/>
    <p:sldId id="308" r:id="rId27"/>
    <p:sldId id="303" r:id="rId28"/>
    <p:sldId id="338" r:id="rId29"/>
    <p:sldId id="258" r:id="rId30"/>
    <p:sldId id="356" r:id="rId31"/>
    <p:sldId id="305" r:id="rId32"/>
    <p:sldId id="260" r:id="rId33"/>
    <p:sldId id="304" r:id="rId34"/>
    <p:sldId id="262" r:id="rId35"/>
    <p:sldId id="264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1"/>
    <p:restoredTop sz="96272"/>
  </p:normalViewPr>
  <p:slideViewPr>
    <p:cSldViewPr snapToGrid="0" snapToObjects="1">
      <p:cViewPr varScale="1">
        <p:scale>
          <a:sx n="126" d="100"/>
          <a:sy n="126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E5E30-A211-1144-9830-C3D35606CF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20DBC-6DFE-2048-B368-AEB96393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0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venir Next" panose="020B0503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Zoom to Look Like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6C4B-0D1E-494F-853B-AB4520C6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42" y="1370907"/>
            <a:ext cx="7273916" cy="546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5828349" y="2696470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40369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⇧H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D681F-A094-6A4F-BFF2-E634D99C8F9E}"/>
              </a:ext>
            </a:extLst>
          </p:cNvPr>
          <p:cNvSpPr txBox="1"/>
          <p:nvPr/>
        </p:nvSpPr>
        <p:spPr>
          <a:xfrm>
            <a:off x="4023360" y="2151727"/>
            <a:ext cx="43337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your video on,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the Mic,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and say </a:t>
            </a:r>
          </a:p>
          <a:p>
            <a:pPr algn="l"/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my name is _____”</a:t>
            </a:r>
          </a:p>
        </p:txBody>
      </p:sp>
    </p:spTree>
    <p:extLst>
      <p:ext uri="{BB962C8B-B14F-4D97-AF65-F5344CB8AC3E}">
        <p14:creationId xmlns:p14="http://schemas.microsoft.com/office/powerpoint/2010/main" val="341341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07573"/>
            <a:ext cx="6858000" cy="1790700"/>
          </a:xfrm>
        </p:spPr>
        <p:txBody>
          <a:bodyPr>
            <a:normAutofit/>
          </a:bodyPr>
          <a:lstStyle/>
          <a:p>
            <a:r>
              <a:rPr lang="en-US" sz="2700" dirty="0"/>
              <a:t>COMS W6113</a:t>
            </a:r>
            <a:br>
              <a:rPr lang="en-US" dirty="0"/>
            </a:br>
            <a:r>
              <a:rPr lang="en-US" dirty="0"/>
              <a:t>Topics in </a:t>
            </a:r>
            <a:br>
              <a:rPr lang="en-US" dirty="0"/>
            </a:br>
            <a:r>
              <a:rPr lang="en-US" dirty="0"/>
              <a:t>Database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7198"/>
            <a:ext cx="6858000" cy="1241822"/>
          </a:xfrm>
        </p:spPr>
        <p:txBody>
          <a:bodyPr/>
          <a:lstStyle/>
          <a:p>
            <a:r>
              <a:rPr lang="en-US" dirty="0"/>
              <a:t>Eugene Wu</a:t>
            </a:r>
          </a:p>
          <a:p>
            <a:r>
              <a:rPr lang="en-US" dirty="0"/>
              <a:t>http://w6113.github.io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Declarative API to manage data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Defines and enforces clear semantics</a:t>
            </a:r>
          </a:p>
          <a:p>
            <a:pPr marL="0" indent="0">
              <a:buNone/>
            </a:pPr>
            <a:r>
              <a:rPr lang="en-US" dirty="0"/>
              <a:t>Model the data, query, transactions, hardware,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Combines PL, systems, theory, optimization,  ML to</a:t>
            </a:r>
          </a:p>
          <a:p>
            <a:pPr marL="0" indent="0">
              <a:buNone/>
            </a:pPr>
            <a:r>
              <a:rPr lang="en-US" dirty="0"/>
              <a:t>Maintain data integrity (under failures)</a:t>
            </a:r>
          </a:p>
          <a:p>
            <a:pPr marL="0" indent="0">
              <a:buNone/>
            </a:pPr>
            <a:r>
              <a:rPr lang="en-US" dirty="0"/>
              <a:t>Run queries correctly and quickly</a:t>
            </a:r>
          </a:p>
          <a:p>
            <a:pPr marL="0" indent="0">
              <a:buNone/>
            </a:pPr>
            <a:r>
              <a:rPr lang="en-US" dirty="0"/>
              <a:t>Support application needs</a:t>
            </a:r>
          </a:p>
        </p:txBody>
      </p:sp>
    </p:spTree>
    <p:extLst>
      <p:ext uri="{BB962C8B-B14F-4D97-AF65-F5344CB8AC3E}">
        <p14:creationId xmlns:p14="http://schemas.microsoft.com/office/powerpoint/2010/main" val="223549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of data changing</a:t>
            </a:r>
          </a:p>
          <a:p>
            <a:pPr marL="0" indent="0">
              <a:buNone/>
            </a:pPr>
            <a:r>
              <a:rPr lang="en-US" dirty="0"/>
              <a:t>Records</a:t>
            </a:r>
          </a:p>
          <a:p>
            <a:pPr marL="0" indent="0">
              <a:buNone/>
            </a:pPr>
            <a:r>
              <a:rPr lang="en-US" dirty="0"/>
              <a:t>Graphs</a:t>
            </a:r>
          </a:p>
          <a:p>
            <a:pPr marL="0" indent="0">
              <a:buNone/>
            </a:pPr>
            <a:r>
              <a:rPr lang="en-US" dirty="0"/>
              <a:t>Sensor events</a:t>
            </a:r>
          </a:p>
          <a:p>
            <a:pPr marL="0" indent="0">
              <a:buNone/>
            </a:pPr>
            <a:r>
              <a:rPr lang="en-US" dirty="0"/>
              <a:t>Images &amp; Videos</a:t>
            </a:r>
          </a:p>
          <a:p>
            <a:pPr marL="0" indent="0">
              <a:buNone/>
            </a:pPr>
            <a:r>
              <a:rPr lang="en-US" dirty="0"/>
              <a:t>Documents &amp; PDFs</a:t>
            </a:r>
          </a:p>
          <a:p>
            <a:pPr marL="0" indent="0">
              <a:buNone/>
            </a:pPr>
            <a:r>
              <a:rPr lang="en-US" dirty="0"/>
              <a:t>VR/AR…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Application needs are growing</a:t>
            </a:r>
          </a:p>
          <a:p>
            <a:pPr marL="0" indent="0">
              <a:buNone/>
            </a:pPr>
            <a:r>
              <a:rPr lang="en-US" dirty="0"/>
              <a:t>Hardware, scalability, ML, real-time</a:t>
            </a:r>
          </a:p>
          <a:p>
            <a:pPr marL="0" indent="0">
              <a:buNone/>
            </a:pPr>
            <a:r>
              <a:rPr lang="en-US" dirty="0"/>
              <a:t>Decision making, data exploration, video analytics,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0513-95F7-BC40-BB16-BB8A3015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9DA1-5143-794F-8A2A-68DB6BE6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Learn about Database Research</a:t>
            </a:r>
          </a:p>
          <a:p>
            <a:pPr marL="0" indent="0">
              <a:buNone/>
            </a:pPr>
            <a:r>
              <a:rPr lang="en-US" dirty="0"/>
              <a:t>Read classic and modern papers</a:t>
            </a:r>
          </a:p>
          <a:p>
            <a:pPr marL="0" indent="0">
              <a:buNone/>
            </a:pPr>
            <a:r>
              <a:rPr lang="en-US" dirty="0"/>
              <a:t>Work on a research project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how to read papers</a:t>
            </a:r>
          </a:p>
          <a:p>
            <a:pPr marL="0" indent="0">
              <a:buNone/>
            </a:pPr>
            <a:r>
              <a:rPr lang="en-US" dirty="0"/>
              <a:t>Problem selection</a:t>
            </a:r>
          </a:p>
          <a:p>
            <a:pPr marL="0" indent="0">
              <a:buNone/>
            </a:pPr>
            <a:r>
              <a:rPr lang="en-US" dirty="0"/>
              <a:t>Insights and technical contributions</a:t>
            </a:r>
          </a:p>
          <a:p>
            <a:pPr marL="0" indent="0">
              <a:buNone/>
            </a:pP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71925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Query Execution </a:t>
            </a:r>
          </a:p>
          <a:p>
            <a:pPr marL="0" indent="0">
              <a:buNone/>
            </a:pPr>
            <a:r>
              <a:rPr lang="en-US" dirty="0"/>
              <a:t>Query Optimization</a:t>
            </a:r>
          </a:p>
          <a:p>
            <a:pPr marL="0" indent="0">
              <a:buNone/>
            </a:pPr>
            <a:r>
              <a:rPr lang="en-US" dirty="0"/>
              <a:t>Columnar Stores</a:t>
            </a:r>
          </a:p>
          <a:p>
            <a:pPr marL="0" indent="0">
              <a:buNone/>
            </a:pPr>
            <a:r>
              <a:rPr lang="en-US" dirty="0"/>
              <a:t>Query Compilation</a:t>
            </a:r>
          </a:p>
          <a:p>
            <a:pPr marL="0" indent="0">
              <a:buNone/>
            </a:pPr>
            <a:r>
              <a:rPr lang="en-US" dirty="0"/>
              <a:t>Large-scale Dataflow</a:t>
            </a:r>
          </a:p>
          <a:p>
            <a:pPr marL="0" indent="0">
              <a:buNone/>
            </a:pPr>
            <a:r>
              <a:rPr lang="en-US" dirty="0"/>
              <a:t>Materialized Views</a:t>
            </a:r>
          </a:p>
          <a:p>
            <a:pPr marL="0" indent="0">
              <a:buNone/>
            </a:pPr>
            <a:r>
              <a:rPr lang="en-US" dirty="0" err="1"/>
              <a:t>Datalog</a:t>
            </a:r>
            <a:r>
              <a:rPr lang="en-US" dirty="0"/>
              <a:t> and Lineage</a:t>
            </a:r>
          </a:p>
          <a:p>
            <a:pPr marL="0" indent="0">
              <a:buNone/>
            </a:pPr>
            <a:r>
              <a:rPr lang="en-US" dirty="0"/>
              <a:t>Physical database optimization</a:t>
            </a:r>
          </a:p>
          <a:p>
            <a:pPr marL="0" indent="0">
              <a:buNone/>
            </a:pPr>
            <a:r>
              <a:rPr lang="en-US" dirty="0"/>
              <a:t>&lt;Your interest here&gt;</a:t>
            </a:r>
          </a:p>
        </p:txBody>
      </p:sp>
    </p:spTree>
    <p:extLst>
      <p:ext uri="{BB962C8B-B14F-4D97-AF65-F5344CB8AC3E}">
        <p14:creationId xmlns:p14="http://schemas.microsoft.com/office/powerpoint/2010/main" val="300932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NOT cover material in 4111, namely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Relational Algebra</a:t>
            </a:r>
          </a:p>
          <a:p>
            <a:pPr marL="0" indent="0">
              <a:buNone/>
            </a:pPr>
            <a:r>
              <a:rPr lang="en-US" dirty="0"/>
              <a:t>SQL</a:t>
            </a:r>
          </a:p>
          <a:p>
            <a:pPr marL="0" indent="0">
              <a:buNone/>
            </a:pPr>
            <a:r>
              <a:rPr lang="en-US" dirty="0"/>
              <a:t>Basics of query execution and optimization</a:t>
            </a:r>
          </a:p>
          <a:p>
            <a:pPr marL="0" indent="0">
              <a:buNone/>
            </a:pPr>
            <a:r>
              <a:rPr lang="en-US" dirty="0"/>
              <a:t>Access methods</a:t>
            </a:r>
          </a:p>
          <a:p>
            <a:pPr marL="0" indent="0">
              <a:buNone/>
            </a:pPr>
            <a:r>
              <a:rPr lang="en-US" dirty="0"/>
              <a:t>Basic design of disk-based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68832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337D-B29F-D44B-B737-B1AF7CE6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C09B-5BAC-2B4C-B844-C6148A1B7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Project (65%)</a:t>
            </a:r>
          </a:p>
          <a:p>
            <a:pPr marL="0" indent="0">
              <a:buNone/>
            </a:pPr>
            <a:r>
              <a:rPr lang="en-US" dirty="0"/>
              <a:t>Groups of 2-3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Assignments (15%)</a:t>
            </a:r>
          </a:p>
          <a:p>
            <a:pPr marL="0" indent="0">
              <a:buNone/>
            </a:pPr>
            <a:r>
              <a:rPr lang="en-US" dirty="0"/>
              <a:t>See how pieces of a DB engine fit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Paper Reviews (10%)</a:t>
            </a:r>
          </a:p>
          <a:p>
            <a:pPr marL="0" indent="0">
              <a:buNone/>
            </a:pPr>
            <a:r>
              <a:rPr lang="en-US" dirty="0"/>
              <a:t>Answer questions for each paper &amp; submit review on wiki</a:t>
            </a:r>
          </a:p>
          <a:p>
            <a:pPr marL="0" indent="0">
              <a:buNone/>
            </a:pPr>
            <a:r>
              <a:rPr lang="en-US" dirty="0"/>
              <a:t>Lots of reading!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discussion (10%)</a:t>
            </a:r>
          </a:p>
        </p:txBody>
      </p:sp>
    </p:spTree>
    <p:extLst>
      <p:ext uri="{BB962C8B-B14F-4D97-AF65-F5344CB8AC3E}">
        <p14:creationId xmlns:p14="http://schemas.microsoft.com/office/powerpoint/2010/main" val="127573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 Broad Categories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Reproduce and extend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Research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2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7E2F-A801-0D43-861C-196E22E8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(&amp; Extend)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4D6F-AC33-4C43-88C7-24DBD916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Reproduce</a:t>
            </a:r>
          </a:p>
          <a:p>
            <a:pPr marL="0" indent="0">
              <a:buNone/>
            </a:pPr>
            <a:r>
              <a:rPr lang="en-US" dirty="0"/>
              <a:t>Read and deeply understand a data management topic </a:t>
            </a:r>
          </a:p>
          <a:p>
            <a:pPr marL="0" indent="0">
              <a:buNone/>
            </a:pPr>
            <a:r>
              <a:rPr lang="en-US" dirty="0"/>
              <a:t>~5 to10+ papers, summarize &amp; compare them</a:t>
            </a:r>
          </a:p>
          <a:p>
            <a:pPr marL="0" indent="0">
              <a:buNone/>
            </a:pPr>
            <a:r>
              <a:rPr lang="en-US" dirty="0"/>
              <a:t>Implement best/combined technique in </a:t>
            </a:r>
            <a:r>
              <a:rPr lang="en-US" dirty="0" err="1"/>
              <a:t>DataBass</a:t>
            </a:r>
            <a:r>
              <a:rPr lang="en-US" dirty="0"/>
              <a:t>/another sys</a:t>
            </a:r>
          </a:p>
          <a:p>
            <a:pPr marL="0" indent="0">
              <a:buNone/>
            </a:pPr>
            <a:r>
              <a:rPr lang="en-US" dirty="0"/>
              <a:t>Benchmark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&amp; Extend (bonus)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Extend the implementation to make it a bit better</a:t>
            </a:r>
          </a:p>
          <a:p>
            <a:pPr marL="0" indent="0">
              <a:buNone/>
            </a:pPr>
            <a:r>
              <a:rPr lang="en-US" dirty="0"/>
              <a:t>Benchmark to show it is better</a:t>
            </a:r>
          </a:p>
          <a:p>
            <a:pPr marL="0" indent="0">
              <a:buNone/>
            </a:pPr>
            <a:r>
              <a:rPr lang="en-US" dirty="0"/>
              <a:t>Explain when and why the extension is effective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2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7A31D-6DBC-A64B-9DE1-CD174967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46" y="1370906"/>
            <a:ext cx="7273916" cy="5487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7696A-4366-0F48-B18B-FE8B4E93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D4C919D-3028-754E-8AFC-AC4210CEC990}"/>
              </a:ext>
            </a:extLst>
          </p:cNvPr>
          <p:cNvSpPr/>
          <p:nvPr/>
        </p:nvSpPr>
        <p:spPr>
          <a:xfrm rot="8133953">
            <a:off x="8179539" y="4755076"/>
            <a:ext cx="892629" cy="64637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7B0FD-5621-EA4F-88FA-9C7CF90D208A}"/>
              </a:ext>
            </a:extLst>
          </p:cNvPr>
          <p:cNvSpPr txBox="1"/>
          <p:nvPr/>
        </p:nvSpPr>
        <p:spPr>
          <a:xfrm>
            <a:off x="132605" y="1665199"/>
            <a:ext cx="32450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Open Chat &amp; Participants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Merge Window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Click the green check in the participants list when done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AABCA-8C91-CB49-AA6E-7E4F0112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77" y="4690536"/>
            <a:ext cx="1151890" cy="132910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0FBF0B7-E672-414D-A023-BAD5006859C2}"/>
              </a:ext>
            </a:extLst>
          </p:cNvPr>
          <p:cNvSpPr/>
          <p:nvPr/>
        </p:nvSpPr>
        <p:spPr>
          <a:xfrm rot="3692390">
            <a:off x="4807865" y="5583004"/>
            <a:ext cx="892629" cy="668628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CBD063-3B3A-EB4F-BA8F-E07F95A72434}"/>
              </a:ext>
            </a:extLst>
          </p:cNvPr>
          <p:cNvSpPr/>
          <p:nvPr/>
        </p:nvSpPr>
        <p:spPr>
          <a:xfrm>
            <a:off x="5149648" y="6334812"/>
            <a:ext cx="1424066" cy="717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D41CAB-52C1-864A-A9D9-E6AF8EA996EA}"/>
              </a:ext>
            </a:extLst>
          </p:cNvPr>
          <p:cNvSpPr/>
          <p:nvPr/>
        </p:nvSpPr>
        <p:spPr>
          <a:xfrm>
            <a:off x="7037005" y="5262658"/>
            <a:ext cx="1378086" cy="489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32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Investigate new ideas and solutions </a:t>
            </a:r>
          </a:p>
          <a:p>
            <a:pPr marL="0" indent="0">
              <a:buNone/>
            </a:pPr>
            <a:r>
              <a:rPr lang="en-US" dirty="0"/>
              <a:t>Define hypothesis</a:t>
            </a:r>
          </a:p>
          <a:p>
            <a:pPr marL="0" indent="0">
              <a:buNone/>
            </a:pPr>
            <a:r>
              <a:rPr lang="en-US" dirty="0"/>
              <a:t>Conduct research</a:t>
            </a:r>
          </a:p>
          <a:p>
            <a:pPr marL="0" indent="0">
              <a:buNone/>
            </a:pPr>
            <a:r>
              <a:rPr lang="en-US" dirty="0"/>
              <a:t>Evaluate hypothesis</a:t>
            </a:r>
          </a:p>
          <a:p>
            <a:pPr marL="0" indent="0">
              <a:buNone/>
            </a:pPr>
            <a:r>
              <a:rPr lang="en-US" dirty="0"/>
              <a:t>Writeup and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Emphasis on hypothesis and evaluation</a:t>
            </a:r>
          </a:p>
          <a:p>
            <a:pPr marL="0" indent="0">
              <a:buNone/>
            </a:pPr>
            <a:r>
              <a:rPr lang="en-US" dirty="0"/>
              <a:t>Translate contributions into testable hypotheses</a:t>
            </a:r>
          </a:p>
          <a:p>
            <a:pPr marL="0" indent="0">
              <a:buNone/>
            </a:pPr>
            <a:r>
              <a:rPr lang="en-US" dirty="0"/>
              <a:t>Evaluation should evaluate hypotheses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0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4A06-431E-2A43-BA46-AB71E11D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D4C6-94FD-0645-BBB5-761B6EED9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Choose from list of projects, or come up with your 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Pick partners, 1 page proposal</a:t>
            </a:r>
          </a:p>
          <a:p>
            <a:pPr marL="0" indent="0">
              <a:buNone/>
            </a:pPr>
            <a:r>
              <a:rPr lang="en-US" dirty="0"/>
              <a:t>Problem you are solving</a:t>
            </a:r>
          </a:p>
          <a:p>
            <a:pPr marL="0" indent="0">
              <a:buNone/>
            </a:pPr>
            <a:r>
              <a:rPr lang="en-US" dirty="0"/>
              <a:t>Hypothesis</a:t>
            </a:r>
          </a:p>
          <a:p>
            <a:pPr marL="0" indent="0">
              <a:buNone/>
            </a:pPr>
            <a:r>
              <a:rPr lang="en-US" dirty="0"/>
              <a:t>Plan of attack, with milestones</a:t>
            </a:r>
          </a:p>
          <a:p>
            <a:pPr marL="0" indent="0">
              <a:buNone/>
            </a:pPr>
            <a:r>
              <a:rPr lang="en-US" dirty="0"/>
              <a:t>Preliminary related work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Demo/Presentation session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83884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D351-AB49-A54A-B4CA-BFFF8429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0DDD-1BF4-774C-914B-F0A94C44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help you succeed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Week</a:t>
            </a:r>
          </a:p>
          <a:p>
            <a:pPr marL="0" indent="0">
              <a:buNone/>
            </a:pPr>
            <a:r>
              <a:rPr lang="en-US" dirty="0"/>
              <a:t>	02	Release list of projects</a:t>
            </a:r>
          </a:p>
          <a:p>
            <a:pPr marL="0" indent="0">
              <a:buNone/>
            </a:pPr>
            <a:r>
              <a:rPr lang="en-US" dirty="0"/>
              <a:t>	04	Submit proposal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Discuss with staff before this stage</a:t>
            </a:r>
          </a:p>
          <a:p>
            <a:pPr marL="0" indent="0">
              <a:buNone/>
            </a:pPr>
            <a:r>
              <a:rPr lang="en-US" dirty="0"/>
              <a:t>	07	Submit paper draft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Position relative to state of the art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Play with related tools</a:t>
            </a:r>
          </a:p>
          <a:p>
            <a:pPr marL="0" indent="0">
              <a:buNone/>
            </a:pPr>
            <a:r>
              <a:rPr lang="en-US" dirty="0"/>
              <a:t>	11	Check in</a:t>
            </a:r>
          </a:p>
          <a:p>
            <a:pPr marL="0" indent="0">
              <a:buNone/>
            </a:pPr>
            <a:r>
              <a:rPr lang="en-US" dirty="0"/>
              <a:t>	14	Showcase</a:t>
            </a:r>
          </a:p>
          <a:p>
            <a:pPr marL="0" indent="0">
              <a:buNone/>
            </a:pPr>
            <a:r>
              <a:rPr lang="en-US" dirty="0"/>
              <a:t>	15	Submit paper 8-10 </a:t>
            </a:r>
            <a:r>
              <a:rPr lang="en-US" dirty="0" err="1"/>
              <a:t>pgs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BCE4-AE5C-C34C-97ED-5919906A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D00E-20F2-7E4C-BD52-54CB49EA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DataBass</a:t>
            </a:r>
            <a:r>
              <a:rPr lang="en-US" dirty="0"/>
              <a:t>: Python DB engine ~4K loc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Hands-on experience with query from parsing to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A0: add ORDERBY clause</a:t>
            </a:r>
          </a:p>
          <a:p>
            <a:pPr marL="0" indent="0">
              <a:buNone/>
            </a:pPr>
            <a:r>
              <a:rPr lang="en-US" dirty="0"/>
              <a:t>A1: </a:t>
            </a:r>
            <a:r>
              <a:rPr lang="en-US" dirty="0" err="1"/>
              <a:t>hashjoin</a:t>
            </a:r>
            <a:r>
              <a:rPr lang="en-US" dirty="0"/>
              <a:t>, pushdown optimization</a:t>
            </a:r>
          </a:p>
          <a:p>
            <a:pPr marL="0" indent="0">
              <a:buNone/>
            </a:pPr>
            <a:r>
              <a:rPr lang="en-US" dirty="0"/>
              <a:t>A2: </a:t>
            </a:r>
            <a:r>
              <a:rPr lang="en-US" dirty="0" err="1"/>
              <a:t>selinger</a:t>
            </a:r>
            <a:r>
              <a:rPr lang="en-US" dirty="0"/>
              <a:t> join optimization</a:t>
            </a:r>
          </a:p>
          <a:p>
            <a:pPr marL="0" indent="0">
              <a:buNone/>
            </a:pPr>
            <a:r>
              <a:rPr lang="en-US" dirty="0"/>
              <a:t>A3: </a:t>
            </a:r>
            <a:r>
              <a:rPr lang="en-US" dirty="0" err="1"/>
              <a:t>hashjoin</a:t>
            </a:r>
            <a:r>
              <a:rPr lang="en-US" dirty="0"/>
              <a:t> compilation</a:t>
            </a:r>
          </a:p>
          <a:p>
            <a:pPr marL="0" indent="0">
              <a:buNone/>
            </a:pPr>
            <a:r>
              <a:rPr lang="en-US" dirty="0"/>
              <a:t>A4: benchmarking</a:t>
            </a:r>
          </a:p>
          <a:p>
            <a:pPr marL="0" indent="0">
              <a:buNone/>
            </a:pPr>
            <a:r>
              <a:rPr lang="en-US" dirty="0"/>
              <a:t>A5: lineage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12992-5685-B346-A6B3-0DF27CC44873}"/>
              </a:ext>
            </a:extLst>
          </p:cNvPr>
          <p:cNvSpPr/>
          <p:nvPr/>
        </p:nvSpPr>
        <p:spPr>
          <a:xfrm>
            <a:off x="2198234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A9C64-9881-1B4F-9874-801148D70F54}"/>
              </a:ext>
            </a:extLst>
          </p:cNvPr>
          <p:cNvSpPr/>
          <p:nvPr/>
        </p:nvSpPr>
        <p:spPr>
          <a:xfrm>
            <a:off x="4196451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7AC38-742F-DC42-A96F-9C9B6A5304DE}"/>
              </a:ext>
            </a:extLst>
          </p:cNvPr>
          <p:cNvSpPr/>
          <p:nvPr/>
        </p:nvSpPr>
        <p:spPr>
          <a:xfrm>
            <a:off x="6169034" y="3430316"/>
            <a:ext cx="1624730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interpreter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834F0-D540-4A41-B187-FA923ABC5B5B}"/>
              </a:ext>
            </a:extLst>
          </p:cNvPr>
          <p:cNvSpPr/>
          <p:nvPr/>
        </p:nvSpPr>
        <p:spPr>
          <a:xfrm>
            <a:off x="6169034" y="3982695"/>
            <a:ext cx="1624730" cy="666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Compiler + lineage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4777C-9F46-8B42-ADCF-0DA830C67DA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69835" y="3639038"/>
            <a:ext cx="62661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A6256-F212-8C4F-8803-E7F2F4D799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68052" y="3639038"/>
            <a:ext cx="60098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4AD678-A0FD-424C-AA5C-61F0A084BF1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568052" y="3639038"/>
            <a:ext cx="600982" cy="6766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DE94EA-D56E-8F42-8B5B-AE12B93A677A}"/>
              </a:ext>
            </a:extLst>
          </p:cNvPr>
          <p:cNvSpPr txBox="1"/>
          <p:nvPr/>
        </p:nvSpPr>
        <p:spPr>
          <a:xfrm>
            <a:off x="831281" y="34543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6DDDC2-5CBE-9541-923D-908100B0DB69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1477612" y="3639038"/>
            <a:ext cx="72062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5B3A34-220B-BA43-8AA9-E8F5F887A4CD}"/>
              </a:ext>
            </a:extLst>
          </p:cNvPr>
          <p:cNvSpPr txBox="1"/>
          <p:nvPr/>
        </p:nvSpPr>
        <p:spPr>
          <a:xfrm>
            <a:off x="2650637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0CA056-BEE7-B54B-9371-269E2F69B9AD}"/>
              </a:ext>
            </a:extLst>
          </p:cNvPr>
          <p:cNvSpPr txBox="1"/>
          <p:nvPr/>
        </p:nvSpPr>
        <p:spPr>
          <a:xfrm>
            <a:off x="6748002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D98DC0-B614-A045-9C75-764002A66DDB}"/>
              </a:ext>
            </a:extLst>
          </p:cNvPr>
          <p:cNvSpPr txBox="1"/>
          <p:nvPr/>
        </p:nvSpPr>
        <p:spPr>
          <a:xfrm>
            <a:off x="4648854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784695-682A-8F44-BF8F-AAB104937DED}"/>
              </a:ext>
            </a:extLst>
          </p:cNvPr>
          <p:cNvSpPr txBox="1"/>
          <p:nvPr/>
        </p:nvSpPr>
        <p:spPr>
          <a:xfrm>
            <a:off x="6645410" y="464872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A3-5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0BDB10-67BA-BC4F-9C14-925EE37F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94" y="1580204"/>
            <a:ext cx="2471925" cy="7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B36A-EDFE-0345-811E-4FA1005A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BC2-1188-5A46-B934-EC09153F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Submit paper review before class </a:t>
            </a:r>
          </a:p>
          <a:p>
            <a:pPr marL="0" indent="0">
              <a:buNone/>
            </a:pPr>
            <a:r>
              <a:rPr lang="en-US" dirty="0"/>
              <a:t>Quiz for self assessment</a:t>
            </a:r>
          </a:p>
          <a:p>
            <a:pPr marL="0" indent="0">
              <a:buNone/>
            </a:pPr>
            <a:r>
              <a:rPr lang="en-US" dirty="0"/>
              <a:t>Breakout to discuss quiz/reading</a:t>
            </a:r>
          </a:p>
          <a:p>
            <a:pPr marL="0" indent="0">
              <a:buNone/>
            </a:pPr>
            <a:r>
              <a:rPr lang="en-US" sz="2100" dirty="0"/>
              <a:t>Go over paper ideas</a:t>
            </a:r>
          </a:p>
          <a:p>
            <a:pPr marL="0" indent="0">
              <a:buNone/>
            </a:pPr>
            <a:r>
              <a:rPr lang="en-US" dirty="0"/>
              <a:t>Use chat to ask/answer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Optional: sign up to lead discussions</a:t>
            </a:r>
          </a:p>
          <a:p>
            <a:pPr marL="0" indent="0">
              <a:buNone/>
            </a:pPr>
            <a:r>
              <a:rPr lang="en-US" dirty="0"/>
              <a:t>Optional: scribe the discussion, add to course wiki</a:t>
            </a:r>
          </a:p>
        </p:txBody>
      </p:sp>
    </p:spTree>
    <p:extLst>
      <p:ext uri="{BB962C8B-B14F-4D97-AF65-F5344CB8AC3E}">
        <p14:creationId xmlns:p14="http://schemas.microsoft.com/office/powerpoint/2010/main" val="82250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to course wiki  </a:t>
            </a:r>
          </a:p>
          <a:p>
            <a:pPr marL="0" indent="0">
              <a:buNone/>
            </a:pPr>
            <a:r>
              <a:rPr lang="en-US" dirty="0"/>
              <a:t>Can skip 4 </a:t>
            </a:r>
            <a:r>
              <a:rPr lang="en-US" b="1" dirty="0"/>
              <a:t>paper reviews</a:t>
            </a:r>
            <a:r>
              <a:rPr lang="en-US" dirty="0"/>
              <a:t> (note: 1+ papers per class)</a:t>
            </a:r>
          </a:p>
          <a:p>
            <a:pPr marL="0" indent="0">
              <a:buNone/>
            </a:pPr>
            <a:r>
              <a:rPr lang="en-US" dirty="0"/>
              <a:t>Late submissions not accepted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What is the problem?</a:t>
            </a:r>
          </a:p>
          <a:p>
            <a:pPr marL="0" indent="0">
              <a:buNone/>
            </a:pPr>
            <a:r>
              <a:rPr lang="en-US" dirty="0"/>
              <a:t>Why does prior work fail to solve it?</a:t>
            </a:r>
          </a:p>
          <a:p>
            <a:pPr marL="0" indent="0">
              <a:buNone/>
            </a:pPr>
            <a:r>
              <a:rPr lang="en-US" dirty="0"/>
              <a:t>Main insight and technical contributions?</a:t>
            </a:r>
          </a:p>
          <a:p>
            <a:pPr marL="0" indent="0">
              <a:buNone/>
            </a:pPr>
            <a:r>
              <a:rPr lang="en-US" dirty="0"/>
              <a:t>Do the evaluations hold up?</a:t>
            </a:r>
          </a:p>
          <a:p>
            <a:pPr marL="0" indent="0">
              <a:buNone/>
            </a:pPr>
            <a:r>
              <a:rPr lang="en-US" dirty="0"/>
              <a:t>What do you wish could be improved?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0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Do not plagiarize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original reviews</a:t>
            </a:r>
          </a:p>
          <a:p>
            <a:pPr marL="0" indent="0">
              <a:buNone/>
            </a:pPr>
            <a:r>
              <a:rPr lang="en-US" dirty="0"/>
              <a:t>Do </a:t>
            </a:r>
            <a:r>
              <a:rPr lang="en-US" b="1" i="1" dirty="0"/>
              <a:t>not</a:t>
            </a:r>
            <a:r>
              <a:rPr lang="en-US" dirty="0"/>
              <a:t> copy text from papers, online, or other reviews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15-20 minutes + discussion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Cover </a:t>
            </a:r>
            <a:r>
              <a:rPr lang="en-US" b="1" dirty="0"/>
              <a:t>key elements</a:t>
            </a:r>
            <a:r>
              <a:rPr lang="en-US" dirty="0"/>
              <a:t> of paper </a:t>
            </a:r>
          </a:p>
          <a:p>
            <a:pPr marL="342900" lvl="1" indent="0">
              <a:buNone/>
            </a:pPr>
            <a:r>
              <a:rPr lang="en-US" sz="2000" dirty="0"/>
              <a:t>Find &amp; read related work to provide context</a:t>
            </a:r>
          </a:p>
          <a:p>
            <a:pPr marL="342900" lvl="1" indent="0">
              <a:buNone/>
            </a:pPr>
            <a:r>
              <a:rPr lang="en-US" sz="2000" dirty="0"/>
              <a:t>Intuition &gt;&gt; formulae</a:t>
            </a:r>
          </a:p>
          <a:p>
            <a:pPr marL="342900" lvl="1" indent="0">
              <a:buNone/>
            </a:pPr>
            <a:r>
              <a:rPr lang="en-US" sz="2000" dirty="0"/>
              <a:t>Create your own examples.  Plagiarism rules apply</a:t>
            </a:r>
            <a:endParaRPr lang="en-US" sz="20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Lead discussion with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 over presentation with Eugene ahead of time</a:t>
            </a:r>
          </a:p>
          <a:p>
            <a:pPr marL="0" indent="0">
              <a:buNone/>
            </a:pPr>
            <a:r>
              <a:rPr lang="en-US" dirty="0"/>
              <a:t>Send slides to TA 2 days before class, by midnight.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66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7B8B-43AC-C44C-9586-A89D2452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4DA8-8B75-5B4D-A552-3BF13B12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Tues 2-3PM EST, an open air space (113</a:t>
            </a:r>
            <a:r>
              <a:rPr lang="en-US" baseline="30000" dirty="0"/>
              <a:t>th</a:t>
            </a:r>
            <a:r>
              <a:rPr lang="en-US" dirty="0"/>
              <a:t> &amp; Morningside)</a:t>
            </a:r>
          </a:p>
          <a:p>
            <a:pPr marL="0" indent="0">
              <a:buNone/>
            </a:pPr>
            <a:r>
              <a:rPr lang="en-US" dirty="0"/>
              <a:t>Attendance is </a:t>
            </a:r>
            <a:r>
              <a:rPr lang="en-US" i="1" dirty="0"/>
              <a:t>not </a:t>
            </a:r>
            <a:r>
              <a:rPr lang="en-US" dirty="0"/>
              <a:t>taken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Purpose</a:t>
            </a:r>
          </a:p>
          <a:p>
            <a:pPr marL="0" indent="0">
              <a:buNone/>
            </a:pPr>
            <a:r>
              <a:rPr lang="en-US" dirty="0"/>
              <a:t>Go over examples</a:t>
            </a:r>
          </a:p>
          <a:p>
            <a:pPr marL="0" indent="0">
              <a:buNone/>
            </a:pPr>
            <a:r>
              <a:rPr lang="en-US" dirty="0"/>
              <a:t>Research advice</a:t>
            </a:r>
          </a:p>
          <a:p>
            <a:pPr marL="0" indent="0">
              <a:buNone/>
            </a:pPr>
            <a:r>
              <a:rPr lang="en-US" dirty="0"/>
              <a:t>Life advice</a:t>
            </a:r>
          </a:p>
          <a:p>
            <a:pPr marL="0" indent="0">
              <a:buNone/>
            </a:pPr>
            <a:r>
              <a:rPr lang="en-US" i="1" dirty="0"/>
              <a:t>Stay safe from COVID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F9CD5-6E94-514D-8BEE-E25E279E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29" y="2803179"/>
            <a:ext cx="5120639" cy="386311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197D106-7AEC-304E-8C28-017E7623B7BB}"/>
              </a:ext>
            </a:extLst>
          </p:cNvPr>
          <p:cNvSpPr/>
          <p:nvPr/>
        </p:nvSpPr>
        <p:spPr>
          <a:xfrm rot="7863271">
            <a:off x="7323574" y="4092718"/>
            <a:ext cx="1429391" cy="841277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5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Eugene Wu</a:t>
            </a:r>
          </a:p>
          <a:p>
            <a:pPr marL="0" indent="0">
              <a:buNone/>
            </a:pPr>
            <a:r>
              <a:rPr lang="en-US" dirty="0"/>
              <a:t>421 Mudd (DSI space)</a:t>
            </a:r>
          </a:p>
          <a:p>
            <a:pPr marL="0" indent="0">
              <a:buNone/>
            </a:pPr>
            <a:r>
              <a:rPr lang="en-US" dirty="0" err="1"/>
              <a:t>ewu@cs.columbia.edu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OH: Tues 3-4PM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PhD MIT, 2015</a:t>
            </a:r>
          </a:p>
          <a:p>
            <a:pPr marL="0" indent="0">
              <a:buNone/>
            </a:pPr>
            <a:r>
              <a:rPr lang="en-US" dirty="0"/>
              <a:t>Started @Columbia Fall 2015</a:t>
            </a:r>
          </a:p>
          <a:p>
            <a:pPr marL="0" indent="0">
              <a:buNone/>
            </a:pPr>
            <a:r>
              <a:rPr lang="en-US" dirty="0"/>
              <a:t>Systems for Human Data Interaction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9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</p:txBody>
      </p:sp>
    </p:spTree>
    <p:extLst>
      <p:ext uri="{BB962C8B-B14F-4D97-AF65-F5344CB8AC3E}">
        <p14:creationId xmlns:p14="http://schemas.microsoft.com/office/powerpoint/2010/main" val="3181864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Deka </a:t>
            </a:r>
            <a:r>
              <a:rPr lang="en-US" dirty="0" err="1"/>
              <a:t>Auliya</a:t>
            </a:r>
            <a:r>
              <a:rPr lang="en-US" dirty="0"/>
              <a:t> Akbar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 for the class</a:t>
            </a:r>
          </a:p>
          <a:p>
            <a:pPr marL="0" indent="0">
              <a:buNone/>
            </a:pPr>
            <a:r>
              <a:rPr lang="en-US" dirty="0"/>
              <a:t>OH</a:t>
            </a:r>
            <a:r>
              <a:rPr lang="en-US"/>
              <a:t>: tba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1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8967-55AC-7844-814D-0ADF184B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6C6A-33F3-B34C-BD07-12C3ADA3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w6113.github.io </a:t>
            </a:r>
          </a:p>
          <a:p>
            <a:pPr marL="0" indent="0">
              <a:buNone/>
            </a:pPr>
            <a:r>
              <a:rPr lang="en-US" dirty="0"/>
              <a:t>Class 	T/Th 11:30 – 1PM, Zoom</a:t>
            </a:r>
          </a:p>
          <a:p>
            <a:pPr marL="0" indent="0">
              <a:buNone/>
            </a:pPr>
            <a:r>
              <a:rPr lang="en-US" dirty="0"/>
              <a:t>Recitation	Tues 2-3PM, open air location TBD</a:t>
            </a:r>
          </a:p>
          <a:p>
            <a:pPr marL="0" indent="0">
              <a:buNone/>
            </a:pPr>
            <a:r>
              <a:rPr lang="en-US" dirty="0" err="1"/>
              <a:t>Commun</a:t>
            </a:r>
            <a:r>
              <a:rPr lang="en-US" dirty="0"/>
              <a:t>.	Slack</a:t>
            </a:r>
          </a:p>
          <a:p>
            <a:pPr marL="0" indent="0">
              <a:buNone/>
            </a:pPr>
            <a:r>
              <a:rPr lang="en-US" dirty="0"/>
              <a:t>Reviews	Course wiki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Academic Honesty</a:t>
            </a:r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Ask if unsure, falling behind,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Don’t plagiarize.  Worse than failing.</a:t>
            </a:r>
          </a:p>
        </p:txBody>
      </p:sp>
    </p:spTree>
    <p:extLst>
      <p:ext uri="{BB962C8B-B14F-4D97-AF65-F5344CB8AC3E}">
        <p14:creationId xmlns:p14="http://schemas.microsoft.com/office/powerpoint/2010/main" val="1449790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3F0D-6A51-D94F-973D-827DCE6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B0F6-165E-FD4C-B2C5-D31A5CBB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Required: 4111 Intro to DB</a:t>
            </a:r>
          </a:p>
          <a:p>
            <a:pPr marL="0" indent="0">
              <a:buNone/>
            </a:pPr>
            <a:r>
              <a:rPr lang="en-US" dirty="0"/>
              <a:t>Declarative languages and data independence</a:t>
            </a:r>
          </a:p>
          <a:p>
            <a:pPr marL="0" indent="0">
              <a:buNone/>
            </a:pPr>
            <a:r>
              <a:rPr lang="en-US" dirty="0"/>
              <a:t>Relational algebra, SQL, relational model</a:t>
            </a:r>
          </a:p>
          <a:p>
            <a:pPr marL="0" indent="0">
              <a:buNone/>
            </a:pPr>
            <a:r>
              <a:rPr lang="en-US" dirty="0"/>
              <a:t>Query optimization and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Useful: 4112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Great to have people with different backgrounds</a:t>
            </a:r>
          </a:p>
          <a:p>
            <a:pPr marL="0" indent="0">
              <a:buNone/>
            </a:pPr>
            <a:r>
              <a:rPr lang="en-US" dirty="0"/>
              <a:t>Talk to me if unsure</a:t>
            </a:r>
          </a:p>
          <a:p>
            <a:pPr marL="0" indent="0">
              <a:buNone/>
            </a:pPr>
            <a:r>
              <a:rPr lang="en-US" dirty="0"/>
              <a:t>If graduate student from different area, talk to me</a:t>
            </a:r>
          </a:p>
        </p:txBody>
      </p:sp>
    </p:spTree>
    <p:extLst>
      <p:ext uri="{BB962C8B-B14F-4D97-AF65-F5344CB8AC3E}">
        <p14:creationId xmlns:p14="http://schemas.microsoft.com/office/powerpoint/2010/main" val="344125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437-DA6A-C541-AB53-BFAAAD6E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DB classes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DB779B-4507-7D4B-8F6C-8A5F2B438D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11" y="2426184"/>
            <a:ext cx="5511242" cy="22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7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FD88-C1DB-3148-B150-2466C1F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291C-F040-C148-B392-6D68271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~25 students</a:t>
            </a:r>
          </a:p>
          <a:p>
            <a:pPr marL="0" indent="0">
              <a:buNone/>
            </a:pPr>
            <a:r>
              <a:rPr lang="en-US" sz="2400" dirty="0"/>
              <a:t>Doesn’t matter if enrolled or waitlisted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Admission based on quality of</a:t>
            </a:r>
          </a:p>
          <a:p>
            <a:pPr marL="342900" lvl="1" indent="0">
              <a:buNone/>
            </a:pPr>
            <a:r>
              <a:rPr lang="en-US" sz="2400" dirty="0"/>
              <a:t>First reviews</a:t>
            </a:r>
          </a:p>
          <a:p>
            <a:pPr marL="342900" lvl="1" indent="0">
              <a:buNone/>
            </a:pPr>
            <a:r>
              <a:rPr lang="en-US" sz="2400" dirty="0"/>
              <a:t>Participation in initial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59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DD5A-12BA-1741-9808-D4AD490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FD6-4B29-5A4F-863A-4F79112A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Project 			65%</a:t>
            </a:r>
          </a:p>
          <a:p>
            <a:pPr marL="0" indent="0">
              <a:buNone/>
            </a:pPr>
            <a:r>
              <a:rPr lang="en-US" sz="2400" dirty="0"/>
              <a:t>Assignments		15%</a:t>
            </a:r>
          </a:p>
          <a:p>
            <a:pPr marL="0" indent="0">
              <a:buNone/>
            </a:pPr>
            <a:r>
              <a:rPr lang="en-US" sz="2400" dirty="0"/>
              <a:t>Reviews			10%</a:t>
            </a:r>
          </a:p>
          <a:p>
            <a:pPr marL="0" indent="0">
              <a:buNone/>
            </a:pPr>
            <a:r>
              <a:rPr lang="en-US" sz="2400" dirty="0"/>
              <a:t>Participation		10%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No curve, everyone can get A</a:t>
            </a:r>
          </a:p>
          <a:p>
            <a:pPr marL="0" indent="0">
              <a:buNone/>
            </a:pPr>
            <a:r>
              <a:rPr lang="en-US" sz="2400" dirty="0"/>
              <a:t>If project is amazing, automatic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8EAC-621D-954E-8F89-E4866EFE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Breakout: Getting to know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3F94-A757-4549-B003-09836DC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Assign one note taker to summarize the breakout to the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Introduce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name, year, department</a:t>
            </a:r>
          </a:p>
          <a:p>
            <a:pPr marL="0" indent="0">
              <a:buNone/>
            </a:pPr>
            <a:r>
              <a:rPr lang="en-US" dirty="0"/>
              <a:t>What is a database you recently used (maybe indirectly)?</a:t>
            </a:r>
          </a:p>
          <a:p>
            <a:pPr marL="0" indent="0">
              <a:buNone/>
            </a:pPr>
            <a:r>
              <a:rPr lang="en-US" dirty="0"/>
              <a:t>Share where you want to travel when you are able 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5782E-0EF8-5047-B3B0-682A226F0B21}"/>
              </a:ext>
            </a:extLst>
          </p:cNvPr>
          <p:cNvSpPr txBox="1"/>
          <p:nvPr/>
        </p:nvSpPr>
        <p:spPr>
          <a:xfrm>
            <a:off x="3329796" y="-241539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94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3"/>
          <a:stretch/>
        </p:blipFill>
        <p:spPr>
          <a:xfrm>
            <a:off x="5173784" y="1370907"/>
            <a:ext cx="3035173" cy="5462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6DCF3-0F4D-0746-B6E0-8DA8433EE7D6}"/>
              </a:ext>
            </a:extLst>
          </p:cNvPr>
          <p:cNvSpPr txBox="1"/>
          <p:nvPr/>
        </p:nvSpPr>
        <p:spPr>
          <a:xfrm>
            <a:off x="490025" y="2501000"/>
            <a:ext cx="4222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Is it possible for </a:t>
            </a:r>
            <a:b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1 + 1 = 3???  If so, when?</a:t>
            </a:r>
          </a:p>
          <a:p>
            <a:pPr algn="l"/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Open chat and share what you think</a:t>
            </a:r>
          </a:p>
        </p:txBody>
      </p:sp>
    </p:spTree>
    <p:extLst>
      <p:ext uri="{BB962C8B-B14F-4D97-AF65-F5344CB8AC3E}">
        <p14:creationId xmlns:p14="http://schemas.microsoft.com/office/powerpoint/2010/main" val="368558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yard flock owners: Be aware of virulent Newcastle ...">
            <a:extLst>
              <a:ext uri="{FF2B5EF4-FFF2-40B4-BE49-F238E27FC236}">
                <a16:creationId xmlns:a16="http://schemas.microsoft.com/office/drawing/2014/main" id="{C5EE28D0-4ABE-0D4F-BA98-CC749034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" y="681037"/>
            <a:ext cx="2103755" cy="303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ow Egg Farms Will Stop Killing Millions of Male Chicks ...">
            <a:extLst>
              <a:ext uri="{FF2B5EF4-FFF2-40B4-BE49-F238E27FC236}">
                <a16:creationId xmlns:a16="http://schemas.microsoft.com/office/drawing/2014/main" id="{2350B645-AD73-B54D-A75A-87BFB8D0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73" y="3991664"/>
            <a:ext cx="3562773" cy="26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E49E9A-120B-1B45-935D-CA53F86346A0}"/>
              </a:ext>
            </a:extLst>
          </p:cNvPr>
          <p:cNvGrpSpPr/>
          <p:nvPr/>
        </p:nvGrpSpPr>
        <p:grpSpPr>
          <a:xfrm>
            <a:off x="3413760" y="900168"/>
            <a:ext cx="5337454" cy="2814320"/>
            <a:chOff x="3413760" y="900168"/>
            <a:chExt cx="5337454" cy="2814320"/>
          </a:xfrm>
        </p:grpSpPr>
        <p:pic>
          <p:nvPicPr>
            <p:cNvPr id="5" name="Picture 6" descr="Best chicken competition">
              <a:extLst>
                <a:ext uri="{FF2B5EF4-FFF2-40B4-BE49-F238E27FC236}">
                  <a16:creationId xmlns:a16="http://schemas.microsoft.com/office/drawing/2014/main" id="{4124F2E7-2DAA-5441-B4E5-32A5FBE71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787" y="900168"/>
              <a:ext cx="3752427" cy="281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AE8F0E-B8A3-8147-98CD-3E35FAD01A58}"/>
                </a:ext>
              </a:extLst>
            </p:cNvPr>
            <p:cNvSpPr txBox="1"/>
            <p:nvPr/>
          </p:nvSpPr>
          <p:spPr>
            <a:xfrm>
              <a:off x="3413760" y="1645920"/>
              <a:ext cx="10038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latin typeface="Avenir Next" panose="020B0503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2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may ask individuals to share thoughts on the readings</a:t>
            </a:r>
          </a:p>
        </p:txBody>
      </p:sp>
    </p:spTree>
    <p:extLst>
      <p:ext uri="{BB962C8B-B14F-4D97-AF65-F5344CB8AC3E}">
        <p14:creationId xmlns:p14="http://schemas.microsoft.com/office/powerpoint/2010/main" val="220990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6DB4-93E3-824A-BFFB-723A1EDB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B496-84C9-A54D-AC8B-78E8892C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72" y="1507672"/>
            <a:ext cx="6093025" cy="498520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1BCC082-A12B-0144-8D7E-D457F230FFC2}"/>
              </a:ext>
            </a:extLst>
          </p:cNvPr>
          <p:cNvSpPr/>
          <p:nvPr/>
        </p:nvSpPr>
        <p:spPr>
          <a:xfrm rot="1870584">
            <a:off x="4767943" y="4572000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D70D4E-11E7-6F40-849C-EE44AF2C3020}"/>
              </a:ext>
            </a:extLst>
          </p:cNvPr>
          <p:cNvSpPr/>
          <p:nvPr/>
        </p:nvSpPr>
        <p:spPr>
          <a:xfrm rot="19940664">
            <a:off x="4767944" y="5749883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23B98-8CF3-5845-9D01-D74454BD32D2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19D1F-529C-5941-8E63-6E836E3C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9373-36E4-A945-B80D-0CB6049A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05A7A-FEA4-4B46-8E5B-BD7E4F43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78"/>
          <a:stretch/>
        </p:blipFill>
        <p:spPr>
          <a:xfrm>
            <a:off x="4181229" y="1491707"/>
            <a:ext cx="4930626" cy="500116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19513D5-4015-F34A-8408-60EA98A5E1C9}"/>
              </a:ext>
            </a:extLst>
          </p:cNvPr>
          <p:cNvSpPr/>
          <p:nvPr/>
        </p:nvSpPr>
        <p:spPr>
          <a:xfrm>
            <a:off x="3860800" y="2032172"/>
            <a:ext cx="2138328" cy="631765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  <a:t>Uncheck 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1B6B7-6BAB-AF45-BFA8-BEDF1529BABC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C8A3DD-73C2-0D4C-8164-5B7E98AB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latin typeface="Avenir Next" panose="020B0503020202020204" pitchFamily="34" charset="0"/>
              </a:rPr>
              <a:t>⇧H</a:t>
            </a:r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B3A6CC-1E2E-1142-A50F-58C18E28A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1"/>
          <a:stretch/>
        </p:blipFill>
        <p:spPr bwMode="auto">
          <a:xfrm>
            <a:off x="4516083" y="1508639"/>
            <a:ext cx="4627917" cy="46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8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>
                <a:lumMod val="50000"/>
                <a:lumOff val="50000"/>
              </a:schemeClr>
            </a:solidFill>
            <a:latin typeface="Avenir Next" panose="020B05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Avenir Next" panose="020B0503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7203</TotalTime>
  <Words>1185</Words>
  <Application>Microsoft Macintosh PowerPoint</Application>
  <PresentationFormat>On-screen Show (4:3)</PresentationFormat>
  <Paragraphs>314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Avenir Next</vt:lpstr>
      <vt:lpstr>Calibri</vt:lpstr>
      <vt:lpstr>Office Theme</vt:lpstr>
      <vt:lpstr>Setup Zoom to Look Like This</vt:lpstr>
      <vt:lpstr>Using Zoom</vt:lpstr>
      <vt:lpstr>Participation Protocol</vt:lpstr>
      <vt:lpstr>PowerPoint Presentation</vt:lpstr>
      <vt:lpstr>PowerPoint Presentation</vt:lpstr>
      <vt:lpstr>Participation Protocol</vt:lpstr>
      <vt:lpstr>Using Zoom</vt:lpstr>
      <vt:lpstr>Using Zoom</vt:lpstr>
      <vt:lpstr>Using Zoom</vt:lpstr>
      <vt:lpstr>Using Zoom</vt:lpstr>
      <vt:lpstr>COMS W6113 Topics in  Database Research</vt:lpstr>
      <vt:lpstr>Database Research</vt:lpstr>
      <vt:lpstr>Database Research</vt:lpstr>
      <vt:lpstr>This Course</vt:lpstr>
      <vt:lpstr>Course Topics</vt:lpstr>
      <vt:lpstr>Course Topics</vt:lpstr>
      <vt:lpstr>What you will do</vt:lpstr>
      <vt:lpstr>Project</vt:lpstr>
      <vt:lpstr>Reproduce (&amp; Extend)</vt:lpstr>
      <vt:lpstr>Research Project</vt:lpstr>
      <vt:lpstr>Project Overview</vt:lpstr>
      <vt:lpstr>Project Timeline</vt:lpstr>
      <vt:lpstr>Programming Assignments</vt:lpstr>
      <vt:lpstr>Class Format</vt:lpstr>
      <vt:lpstr>Reviews</vt:lpstr>
      <vt:lpstr>Reviews</vt:lpstr>
      <vt:lpstr>Presentation</vt:lpstr>
      <vt:lpstr>Recitation</vt:lpstr>
      <vt:lpstr>Who am I?</vt:lpstr>
      <vt:lpstr>Deka Auliya Akbar</vt:lpstr>
      <vt:lpstr>Logistics</vt:lpstr>
      <vt:lpstr>Prereqs</vt:lpstr>
      <vt:lpstr>Relationship with other DB classes</vt:lpstr>
      <vt:lpstr>Enrollment</vt:lpstr>
      <vt:lpstr>Grading</vt:lpstr>
      <vt:lpstr>Breakout: Getting to know each other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W6998 SYSTEMS FOR HUMAN DATA INTERACTION</dc:title>
  <dc:creator>Microsoft Office User</dc:creator>
  <cp:lastModifiedBy>Microsoft Office User</cp:lastModifiedBy>
  <cp:revision>214</cp:revision>
  <dcterms:created xsi:type="dcterms:W3CDTF">2020-01-20T15:54:50Z</dcterms:created>
  <dcterms:modified xsi:type="dcterms:W3CDTF">2023-01-17T16:04:48Z</dcterms:modified>
</cp:coreProperties>
</file>